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6" r:id="rId2"/>
  </p:sldMasterIdLst>
  <p:notesMasterIdLst>
    <p:notesMasterId r:id="rId30"/>
  </p:notesMasterIdLst>
  <p:sldIdLst>
    <p:sldId id="260" r:id="rId3"/>
    <p:sldId id="263" r:id="rId4"/>
    <p:sldId id="283" r:id="rId5"/>
    <p:sldId id="278" r:id="rId6"/>
    <p:sldId id="264" r:id="rId7"/>
    <p:sldId id="273" r:id="rId8"/>
    <p:sldId id="271" r:id="rId9"/>
    <p:sldId id="274" r:id="rId10"/>
    <p:sldId id="275" r:id="rId11"/>
    <p:sldId id="276" r:id="rId12"/>
    <p:sldId id="282" r:id="rId13"/>
    <p:sldId id="265" r:id="rId14"/>
    <p:sldId id="267" r:id="rId15"/>
    <p:sldId id="268" r:id="rId16"/>
    <p:sldId id="269" r:id="rId17"/>
    <p:sldId id="270" r:id="rId18"/>
    <p:sldId id="281" r:id="rId19"/>
    <p:sldId id="284" r:id="rId20"/>
    <p:sldId id="285" r:id="rId21"/>
    <p:sldId id="286" r:id="rId22"/>
    <p:sldId id="287" r:id="rId23"/>
    <p:sldId id="279" r:id="rId24"/>
    <p:sldId id="290" r:id="rId25"/>
    <p:sldId id="291" r:id="rId26"/>
    <p:sldId id="277" r:id="rId27"/>
    <p:sldId id="288" r:id="rId28"/>
    <p:sldId id="289" r:id="rId29"/>
  </p:sldIdLst>
  <p:sldSz cx="9144000" cy="6858000" type="screen4x3"/>
  <p:notesSz cx="9144000" cy="68580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8" d="100"/>
          <a:sy n="118" d="100"/>
        </p:scale>
        <p:origin x="-1434" y="-7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A59B2B5-0C9E-40A8-B17F-F17788041ACE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8575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914400" y="3257550"/>
            <a:ext cx="73152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972967-5CFC-40B3-A751-E1BE157FA6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596249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562534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972967-5CFC-40B3-A751-E1BE157FA668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150626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495882" y="156300"/>
            <a:ext cx="5427479" cy="1627345"/>
          </a:xfrm>
          <a:prstGeom prst="rect">
            <a:avLst/>
          </a:prstGeom>
        </p:spPr>
      </p:pic>
      <p:sp>
        <p:nvSpPr>
          <p:cNvPr id="17" name="bg object 17"/>
          <p:cNvSpPr/>
          <p:nvPr/>
        </p:nvSpPr>
        <p:spPr>
          <a:xfrm>
            <a:off x="0" y="2287523"/>
            <a:ext cx="9144000" cy="4034154"/>
          </a:xfrm>
          <a:custGeom>
            <a:avLst/>
            <a:gdLst/>
            <a:ahLst/>
            <a:cxnLst/>
            <a:rect l="l" t="t" r="r" b="b"/>
            <a:pathLst>
              <a:path w="9144000" h="4034154">
                <a:moveTo>
                  <a:pt x="0" y="4034028"/>
                </a:moveTo>
                <a:lnTo>
                  <a:pt x="9144000" y="4034028"/>
                </a:lnTo>
                <a:lnTo>
                  <a:pt x="9144000" y="0"/>
                </a:lnTo>
                <a:lnTo>
                  <a:pt x="0" y="0"/>
                </a:lnTo>
                <a:lnTo>
                  <a:pt x="0" y="4034028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8" name="bg object 18"/>
          <p:cNvSpPr/>
          <p:nvPr/>
        </p:nvSpPr>
        <p:spPr>
          <a:xfrm>
            <a:off x="0" y="2001011"/>
            <a:ext cx="9144000" cy="287020"/>
          </a:xfrm>
          <a:custGeom>
            <a:avLst/>
            <a:gdLst/>
            <a:ahLst/>
            <a:cxnLst/>
            <a:rect l="l" t="t" r="r" b="b"/>
            <a:pathLst>
              <a:path w="9144000" h="287019">
                <a:moveTo>
                  <a:pt x="9144000" y="0"/>
                </a:moveTo>
                <a:lnTo>
                  <a:pt x="0" y="0"/>
                </a:lnTo>
                <a:lnTo>
                  <a:pt x="0" y="286512"/>
                </a:lnTo>
                <a:lnTo>
                  <a:pt x="9144000" y="286512"/>
                </a:lnTo>
                <a:lnTo>
                  <a:pt x="9144000" y="0"/>
                </a:lnTo>
                <a:close/>
              </a:path>
            </a:pathLst>
          </a:custGeom>
          <a:solidFill>
            <a:srgbClr val="8EB4E2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9" name="bg object 19"/>
          <p:cNvSpPr/>
          <p:nvPr/>
        </p:nvSpPr>
        <p:spPr>
          <a:xfrm>
            <a:off x="6714743" y="6214871"/>
            <a:ext cx="1430020" cy="143510"/>
          </a:xfrm>
          <a:custGeom>
            <a:avLst/>
            <a:gdLst/>
            <a:ahLst/>
            <a:cxnLst/>
            <a:rect l="l" t="t" r="r" b="b"/>
            <a:pathLst>
              <a:path w="1430020" h="143510">
                <a:moveTo>
                  <a:pt x="1429511" y="0"/>
                </a:moveTo>
                <a:lnTo>
                  <a:pt x="0" y="0"/>
                </a:lnTo>
                <a:lnTo>
                  <a:pt x="0" y="143255"/>
                </a:lnTo>
                <a:lnTo>
                  <a:pt x="1429511" y="143255"/>
                </a:lnTo>
                <a:lnTo>
                  <a:pt x="14295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0" name="bg object 20"/>
          <p:cNvSpPr/>
          <p:nvPr/>
        </p:nvSpPr>
        <p:spPr>
          <a:xfrm>
            <a:off x="684276" y="2564891"/>
            <a:ext cx="1905" cy="3225800"/>
          </a:xfrm>
          <a:custGeom>
            <a:avLst/>
            <a:gdLst/>
            <a:ahLst/>
            <a:cxnLst/>
            <a:rect l="l" t="t" r="r" b="b"/>
            <a:pathLst>
              <a:path w="1904" h="3225800">
                <a:moveTo>
                  <a:pt x="1587" y="0"/>
                </a:moveTo>
                <a:lnTo>
                  <a:pt x="0" y="3225800"/>
                </a:lnTo>
              </a:path>
            </a:pathLst>
          </a:custGeom>
          <a:ln w="9144">
            <a:solidFill>
              <a:srgbClr val="FF0000"/>
            </a:solidFill>
          </a:ln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2134617" y="351485"/>
            <a:ext cx="4424045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905968" y="3850082"/>
            <a:ext cx="7027545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49771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685800" y="2125980"/>
            <a:ext cx="7772400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03589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30067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40987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06573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6714743" y="6214871"/>
            <a:ext cx="1430020" cy="143510"/>
          </a:xfrm>
          <a:custGeom>
            <a:avLst/>
            <a:gdLst/>
            <a:ahLst/>
            <a:cxnLst/>
            <a:rect l="l" t="t" r="r" b="b"/>
            <a:pathLst>
              <a:path w="1430020" h="143510">
                <a:moveTo>
                  <a:pt x="1429511" y="0"/>
                </a:moveTo>
                <a:lnTo>
                  <a:pt x="0" y="0"/>
                </a:lnTo>
                <a:lnTo>
                  <a:pt x="0" y="143255"/>
                </a:lnTo>
                <a:lnTo>
                  <a:pt x="1429511" y="143255"/>
                </a:lnTo>
                <a:lnTo>
                  <a:pt x="1429511" y="0"/>
                </a:lnTo>
                <a:close/>
              </a:path>
            </a:pathLst>
          </a:custGeom>
          <a:solidFill>
            <a:srgbClr val="FF00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020876" y="2155063"/>
            <a:ext cx="7099300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641604" y="2560321"/>
            <a:ext cx="8166734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6656578" y="6244996"/>
            <a:ext cx="1328038" cy="21800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8382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2025</a:t>
            </a: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1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12/17/2025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727952" y="6387947"/>
            <a:ext cx="1294765" cy="43601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1700" b="0" i="0">
                <a:solidFill>
                  <a:srgbClr val="7E7E7E"/>
                </a:solidFill>
                <a:latin typeface="Calibri"/>
                <a:cs typeface="Calibri"/>
              </a:defRPr>
            </a:lvl1pPr>
          </a:lstStyle>
          <a:p>
            <a:pPr marL="12700">
              <a:lnSpc>
                <a:spcPts val="1720"/>
              </a:lnSpc>
            </a:pPr>
            <a:r>
              <a:rPr dirty="0"/>
              <a:t>РОССИЯ</a:t>
            </a:r>
            <a:r>
              <a:rPr spc="-65" dirty="0"/>
              <a:t> </a:t>
            </a:r>
            <a:r>
              <a:rPr spc="-20" dirty="0"/>
              <a:t>202</a:t>
            </a:r>
            <a:fld id="{81D60167-4931-47E6-BA6A-407CBD079E47}" type="slidenum">
              <a:rPr spc="-20" dirty="0"/>
              <a:t>‹#›</a:t>
            </a:fld>
            <a:endParaRPr spc="-2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183536" y="331674"/>
            <a:ext cx="7862668" cy="4154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700" b="0" i="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457200" y="1577340"/>
            <a:ext cx="822960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12/17/2025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813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em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0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1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0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0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0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1412748"/>
            <a:ext cx="9144000" cy="4537075"/>
          </a:xfrm>
          <a:custGeom>
            <a:avLst/>
            <a:gdLst/>
            <a:ahLst/>
            <a:cxnLst/>
            <a:rect l="l" t="t" r="r" b="b"/>
            <a:pathLst>
              <a:path w="9144000" h="4537075">
                <a:moveTo>
                  <a:pt x="9144000" y="0"/>
                </a:moveTo>
                <a:lnTo>
                  <a:pt x="0" y="0"/>
                </a:lnTo>
                <a:lnTo>
                  <a:pt x="0" y="4536948"/>
                </a:lnTo>
                <a:lnTo>
                  <a:pt x="9144000" y="4536948"/>
                </a:lnTo>
                <a:lnTo>
                  <a:pt x="9144000" y="0"/>
                </a:lnTo>
                <a:close/>
              </a:path>
            </a:pathLst>
          </a:custGeom>
          <a:solidFill>
            <a:srgbClr val="006FC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1020876" y="2155063"/>
            <a:ext cx="7361124" cy="738664"/>
          </a:xfrm>
        </p:spPr>
        <p:txBody>
          <a:bodyPr/>
          <a:lstStyle/>
          <a:p>
            <a:pPr algn="l"/>
            <a:r>
              <a:rPr lang="ru-RU" dirty="0" smtClean="0"/>
              <a:t>ФОРМА ФЕДЕРАЛЬНОГО</a:t>
            </a:r>
            <a:br>
              <a:rPr lang="ru-RU" dirty="0" smtClean="0"/>
            </a:br>
            <a:r>
              <a:rPr lang="ru-RU" dirty="0" smtClean="0"/>
              <a:t>СТАТИСТИЧЕСКОГО НАБЛЮДЕНИЯ № 12</a:t>
            </a:r>
            <a:endParaRPr lang="ru-RU" dirty="0"/>
          </a:p>
        </p:txBody>
      </p:sp>
      <p:sp>
        <p:nvSpPr>
          <p:cNvPr id="4" name="object 4"/>
          <p:cNvSpPr txBox="1"/>
          <p:nvPr/>
        </p:nvSpPr>
        <p:spPr>
          <a:xfrm>
            <a:off x="1052881" y="2965198"/>
            <a:ext cx="7037705" cy="187230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410209" marR="403860" indent="4445" algn="ctr">
              <a:lnSpc>
                <a:spcPct val="100000"/>
              </a:lnSpc>
              <a:spcBef>
                <a:spcPts val="100"/>
              </a:spcBef>
            </a:pPr>
            <a:endParaRPr lang="ru-RU" sz="2400" b="1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410209" marR="403860" indent="4445" algn="ctr">
              <a:lnSpc>
                <a:spcPct val="100000"/>
              </a:lnSpc>
              <a:spcBef>
                <a:spcPts val="100"/>
              </a:spcBef>
            </a:pPr>
            <a:r>
              <a:rPr sz="2400" b="1" dirty="0" smtClean="0">
                <a:solidFill>
                  <a:srgbClr val="FFFFFF"/>
                </a:solidFill>
                <a:latin typeface="Arial"/>
                <a:cs typeface="Arial"/>
              </a:rPr>
              <a:t>«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СВЕДЕНИЯ</a:t>
            </a:r>
            <a:r>
              <a:rPr sz="24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О</a:t>
            </a:r>
            <a:r>
              <a:rPr sz="2400" b="1" spc="-1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ЧИСЛЕ</a:t>
            </a:r>
            <a:r>
              <a:rPr sz="2400" b="1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ЗАБОЛЕВАНИЙ, </a:t>
            </a: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ЗАРЕГИСТРИРОВАННЫХ</a:t>
            </a:r>
            <a:r>
              <a:rPr sz="2400" b="1" spc="-1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У</a:t>
            </a:r>
            <a:r>
              <a:rPr sz="2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ПАЦИЕНТОВ,</a:t>
            </a:r>
            <a:endParaRPr sz="2400" dirty="0">
              <a:latin typeface="Arial"/>
              <a:cs typeface="Arial"/>
            </a:endParaRPr>
          </a:p>
          <a:p>
            <a:pPr algn="ctr">
              <a:lnSpc>
                <a:spcPct val="100000"/>
              </a:lnSpc>
            </a:pPr>
            <a:r>
              <a:rPr sz="2400" b="1" spc="-20" dirty="0">
                <a:solidFill>
                  <a:srgbClr val="FFFFFF"/>
                </a:solidFill>
                <a:latin typeface="Arial"/>
                <a:cs typeface="Arial"/>
              </a:rPr>
              <a:t>ПРОЖИВАЮЩИХ</a:t>
            </a:r>
            <a:r>
              <a:rPr sz="24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2400" b="1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25" dirty="0">
                <a:solidFill>
                  <a:srgbClr val="FFFFFF"/>
                </a:solidFill>
                <a:latin typeface="Arial"/>
                <a:cs typeface="Arial"/>
              </a:rPr>
              <a:t>РАЙОНЕ</a:t>
            </a:r>
            <a:r>
              <a:rPr sz="2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ОБСЛУЖИВАНИЯ</a:t>
            </a:r>
            <a:endParaRPr sz="2400" dirty="0">
              <a:latin typeface="Arial"/>
              <a:cs typeface="Arial"/>
            </a:endParaRPr>
          </a:p>
          <a:p>
            <a:pPr marL="1270" algn="ctr">
              <a:lnSpc>
                <a:spcPct val="100000"/>
              </a:lnSpc>
            </a:pP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МЕДИЦИНСКОЙ</a:t>
            </a:r>
            <a:r>
              <a:rPr sz="2400" b="1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400" b="1" spc="-10" dirty="0">
                <a:solidFill>
                  <a:srgbClr val="FFFFFF"/>
                </a:solidFill>
                <a:latin typeface="Arial"/>
                <a:cs typeface="Arial"/>
              </a:rPr>
              <a:t>ОРГАНИЗАЦИИ»</a:t>
            </a:r>
            <a:endParaRPr sz="2400" dirty="0">
              <a:latin typeface="Arial"/>
              <a:cs typeface="Arial"/>
            </a:endParaRPr>
          </a:p>
        </p:txBody>
      </p:sp>
      <p:grpSp>
        <p:nvGrpSpPr>
          <p:cNvPr id="5" name="object 5"/>
          <p:cNvGrpSpPr/>
          <p:nvPr/>
        </p:nvGrpSpPr>
        <p:grpSpPr>
          <a:xfrm>
            <a:off x="0" y="1124711"/>
            <a:ext cx="9144000" cy="4671060"/>
            <a:chOff x="0" y="1124711"/>
            <a:chExt cx="9144000" cy="4671060"/>
          </a:xfrm>
        </p:grpSpPr>
        <p:sp>
          <p:nvSpPr>
            <p:cNvPr id="6" name="object 6"/>
            <p:cNvSpPr/>
            <p:nvPr/>
          </p:nvSpPr>
          <p:spPr>
            <a:xfrm>
              <a:off x="0" y="1124711"/>
              <a:ext cx="9144000" cy="288290"/>
            </a:xfrm>
            <a:custGeom>
              <a:avLst/>
              <a:gdLst/>
              <a:ahLst/>
              <a:cxnLst/>
              <a:rect l="l" t="t" r="r" b="b"/>
              <a:pathLst>
                <a:path w="9144000" h="288290">
                  <a:moveTo>
                    <a:pt x="9144000" y="0"/>
                  </a:moveTo>
                  <a:lnTo>
                    <a:pt x="0" y="0"/>
                  </a:lnTo>
                  <a:lnTo>
                    <a:pt x="0" y="288036"/>
                  </a:lnTo>
                  <a:lnTo>
                    <a:pt x="9144000" y="288036"/>
                  </a:lnTo>
                  <a:lnTo>
                    <a:pt x="9144000" y="0"/>
                  </a:lnTo>
                  <a:close/>
                </a:path>
              </a:pathLst>
            </a:custGeom>
            <a:solidFill>
              <a:srgbClr val="8EB4E2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7" name="object 7"/>
            <p:cNvSpPr/>
            <p:nvPr/>
          </p:nvSpPr>
          <p:spPr>
            <a:xfrm>
              <a:off x="684276" y="2564891"/>
              <a:ext cx="1905" cy="3225800"/>
            </a:xfrm>
            <a:custGeom>
              <a:avLst/>
              <a:gdLst/>
              <a:ahLst/>
              <a:cxnLst/>
              <a:rect l="l" t="t" r="r" b="b"/>
              <a:pathLst>
                <a:path w="1904" h="3225800">
                  <a:moveTo>
                    <a:pt x="1587" y="0"/>
                  </a:moveTo>
                  <a:lnTo>
                    <a:pt x="0" y="3225800"/>
                  </a:lnTo>
                </a:path>
              </a:pathLst>
            </a:custGeom>
            <a:ln w="91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8" y="476081"/>
            <a:ext cx="89535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1" y="685800"/>
            <a:ext cx="8305800" cy="84382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/>
                <a:cs typeface="Calibri"/>
              </a:rPr>
              <a:t>     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формы 12 заполняются в соответствии с возрастом пациентов, проживающих в районе обслуживания медицинской организации                                     ( продолжение)</a:t>
            </a:r>
            <a:endParaRPr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7478" y="990600"/>
            <a:ext cx="9067800" cy="3754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(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подстрочники) 3000, 3100, 3002, 3003, 3004, 3005, 3006, 3007, 3008, 3009, 3010,3011: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Взрослые 18 лет и более – в таблицы включаются взрослые от 18 и более</a:t>
            </a:r>
          </a:p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(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подстрочники) 4000, 4100, 4001, 4003, 4004, 4005, 4006,4007, 4008, 4009, 4010: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Взрослые старше трудоспособного возраста</a:t>
            </a:r>
          </a:p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соответствии с приказом Росстата от 17 июля 2019 года №409 «Об утверждении методики   определения возрастных групп населения» возраст мужчин и женщин трудоспособного и старше трудоспособного возраста, для составления годового статистического отчета с 1 января 2025 года: 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мужчины в возрасте 63 года и старше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 женщины в возрасте 58 лет и старше</a:t>
            </a: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97659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8" y="480801"/>
            <a:ext cx="89535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478" y="990600"/>
            <a:ext cx="906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381000" y="1705662"/>
            <a:ext cx="81534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Передача детей из детской во взрослую поликлинику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chemeClr val="bg1"/>
                </a:solidFill>
              </a:rPr>
              <a:t>Приказ Министерства здравоохранения РФ от 27 мая 2025 г. № 313н «Об утверждении Положения об организации оказания первичной медико-санитарной</a:t>
            </a: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ru-RU" dirty="0" smtClean="0">
                <a:solidFill>
                  <a:schemeClr val="bg1"/>
                </a:solidFill>
              </a:rPr>
              <a:t>помощи детям»</a:t>
            </a: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r>
              <a:rPr lang="ru-RU" dirty="0" smtClean="0">
                <a:solidFill>
                  <a:srgbClr val="FFFF00"/>
                </a:solidFill>
              </a:rPr>
              <a:t>Приказ МЗ РФ от 05.05.1999 г. №154 «О совершенствовании медицинской помощи детям подросткового возраста»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0206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object 3"/>
          <p:cNvGrpSpPr/>
          <p:nvPr/>
        </p:nvGrpSpPr>
        <p:grpSpPr>
          <a:xfrm>
            <a:off x="535135" y="2398199"/>
            <a:ext cx="8145780" cy="3235325"/>
            <a:chOff x="679704" y="2560320"/>
            <a:chExt cx="8145780" cy="3235325"/>
          </a:xfrm>
        </p:grpSpPr>
        <p:sp>
          <p:nvSpPr>
            <p:cNvPr id="4" name="object 4"/>
            <p:cNvSpPr/>
            <p:nvPr/>
          </p:nvSpPr>
          <p:spPr>
            <a:xfrm>
              <a:off x="684276" y="2564892"/>
              <a:ext cx="1905" cy="3225800"/>
            </a:xfrm>
            <a:custGeom>
              <a:avLst/>
              <a:gdLst/>
              <a:ahLst/>
              <a:cxnLst/>
              <a:rect l="l" t="t" r="r" b="b"/>
              <a:pathLst>
                <a:path w="1904" h="3225800">
                  <a:moveTo>
                    <a:pt x="1587" y="0"/>
                  </a:moveTo>
                  <a:lnTo>
                    <a:pt x="0" y="3225800"/>
                  </a:lnTo>
                </a:path>
              </a:pathLst>
            </a:custGeom>
            <a:ln w="9144">
              <a:solidFill>
                <a:srgbClr val="FF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5" name="object 5"/>
            <p:cNvSpPr/>
            <p:nvPr/>
          </p:nvSpPr>
          <p:spPr>
            <a:xfrm>
              <a:off x="684276" y="3896868"/>
              <a:ext cx="8136890" cy="368935"/>
            </a:xfrm>
            <a:custGeom>
              <a:avLst/>
              <a:gdLst/>
              <a:ahLst/>
              <a:cxnLst/>
              <a:rect l="l" t="t" r="r" b="b"/>
              <a:pathLst>
                <a:path w="8136890" h="368935">
                  <a:moveTo>
                    <a:pt x="8136635" y="0"/>
                  </a:moveTo>
                  <a:lnTo>
                    <a:pt x="0" y="0"/>
                  </a:lnTo>
                  <a:lnTo>
                    <a:pt x="0" y="368807"/>
                  </a:lnTo>
                  <a:lnTo>
                    <a:pt x="8136635" y="368807"/>
                  </a:lnTo>
                  <a:lnTo>
                    <a:pt x="8136635" y="0"/>
                  </a:lnTo>
                  <a:close/>
                </a:path>
              </a:pathLst>
            </a:custGeom>
            <a:solidFill>
              <a:srgbClr val="A7D2FF"/>
            </a:solidFill>
          </p:spPr>
          <p:txBody>
            <a:bodyPr wrap="square" lIns="0" tIns="0" rIns="0" bIns="0" rtlCol="0"/>
            <a:lstStyle/>
            <a:p>
              <a:endParaRPr/>
            </a:p>
          </p:txBody>
        </p:sp>
        <p:sp>
          <p:nvSpPr>
            <p:cNvPr id="6" name="object 6"/>
            <p:cNvSpPr/>
            <p:nvPr/>
          </p:nvSpPr>
          <p:spPr>
            <a:xfrm>
              <a:off x="684276" y="3896868"/>
              <a:ext cx="8136890" cy="368935"/>
            </a:xfrm>
            <a:custGeom>
              <a:avLst/>
              <a:gdLst/>
              <a:ahLst/>
              <a:cxnLst/>
              <a:rect l="l" t="t" r="r" b="b"/>
              <a:pathLst>
                <a:path w="8136890" h="368935">
                  <a:moveTo>
                    <a:pt x="0" y="368807"/>
                  </a:moveTo>
                  <a:lnTo>
                    <a:pt x="8136635" y="368807"/>
                  </a:lnTo>
                  <a:lnTo>
                    <a:pt x="8136635" y="0"/>
                  </a:lnTo>
                  <a:lnTo>
                    <a:pt x="0" y="0"/>
                  </a:lnTo>
                  <a:lnTo>
                    <a:pt x="0" y="368807"/>
                  </a:lnTo>
                  <a:close/>
                </a:path>
              </a:pathLst>
            </a:custGeom>
            <a:ln w="9143">
              <a:solidFill>
                <a:srgbClr val="000000"/>
              </a:solidFill>
            </a:ln>
          </p:spPr>
          <p:txBody>
            <a:bodyPr wrap="square" lIns="0" tIns="0" rIns="0" bIns="0" rtlCol="0"/>
            <a:lstStyle/>
            <a:p>
              <a:endParaRPr/>
            </a:p>
          </p:txBody>
        </p:sp>
      </p:grpSp>
      <p:sp>
        <p:nvSpPr>
          <p:cNvPr id="7" name="object 7"/>
          <p:cNvSpPr txBox="1"/>
          <p:nvPr/>
        </p:nvSpPr>
        <p:spPr>
          <a:xfrm>
            <a:off x="394716" y="115824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3154680" marR="401955" indent="-2743835">
              <a:lnSpc>
                <a:spcPct val="100000"/>
              </a:lnSpc>
              <a:spcBef>
                <a:spcPts val="59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ИЗМЕНЕНИЯ,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ВНОСИМЫЕ</a:t>
            </a:r>
            <a:r>
              <a:rPr sz="16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ФОРМУ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 СТАТИСТИЧЕСКОГО НАБЛЮДЕНИЯ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600">
              <a:latin typeface="Arial"/>
              <a:cs typeface="Arial"/>
            </a:endParaRPr>
          </a:p>
        </p:txBody>
      </p:sp>
      <p:sp>
        <p:nvSpPr>
          <p:cNvPr id="8" name="object 8"/>
          <p:cNvSpPr txBox="1">
            <a:spLocks noGrp="1"/>
          </p:cNvSpPr>
          <p:nvPr>
            <p:ph type="title"/>
          </p:nvPr>
        </p:nvSpPr>
        <p:spPr>
          <a:xfrm>
            <a:off x="513460" y="914402"/>
            <a:ext cx="8129858" cy="284052"/>
          </a:xfrm>
          <a:prstGeom prst="rect">
            <a:avLst/>
          </a:prstGeom>
          <a:solidFill>
            <a:srgbClr val="A7D2FF"/>
          </a:solidFill>
          <a:ln w="9144">
            <a:solidFill>
              <a:srgbClr val="000000"/>
            </a:solidFill>
          </a:ln>
        </p:spPr>
        <p:txBody>
          <a:bodyPr vert="horz" wrap="square" lIns="0" tIns="37465" rIns="0" bIns="0" rtlCol="0">
            <a:spAutoFit/>
          </a:bodyPr>
          <a:lstStyle/>
          <a:p>
            <a:pPr algn="ctr">
              <a:lnSpc>
                <a:spcPct val="100000"/>
              </a:lnSpc>
              <a:spcBef>
                <a:spcPts val="295"/>
              </a:spcBef>
            </a:pPr>
            <a:r>
              <a:rPr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Внесены</a:t>
            </a:r>
            <a:r>
              <a:rPr sz="1600" spc="-3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spc="-1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изменения</a:t>
            </a:r>
            <a:r>
              <a:rPr sz="1600" spc="-1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600" spc="-2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</a:t>
            </a:r>
            <a:r>
              <a:rPr sz="1600" spc="-1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1006,</a:t>
            </a:r>
            <a:r>
              <a:rPr sz="1600" spc="-25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2006</a:t>
            </a:r>
            <a:endParaRPr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object 9"/>
          <p:cNvSpPr txBox="1"/>
          <p:nvPr/>
        </p:nvSpPr>
        <p:spPr>
          <a:xfrm>
            <a:off x="534111" y="1579812"/>
            <a:ext cx="8073470" cy="480387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247015" algn="just">
              <a:lnSpc>
                <a:spcPct val="100000"/>
              </a:lnSpc>
              <a:spcBef>
                <a:spcPts val="100"/>
              </a:spcBef>
              <a:tabLst>
                <a:tab pos="3482975" algn="l"/>
                <a:tab pos="6313170" algn="l"/>
              </a:tabLst>
            </a:pP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пациентов,</a:t>
            </a:r>
            <a:r>
              <a:rPr sz="1400" b="1" spc="3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имевших</a:t>
            </a:r>
            <a:r>
              <a:rPr sz="1400" b="1" spc="29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отчетном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1400" b="1" spc="2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системами</a:t>
            </a:r>
            <a:r>
              <a:rPr sz="1400" b="1" spc="4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непрерывного</a:t>
            </a:r>
            <a:r>
              <a:rPr sz="1400" b="1" spc="48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</a:t>
            </a:r>
            <a:r>
              <a:rPr sz="1400" b="1" spc="48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глюкозы</a:t>
            </a:r>
            <a:r>
              <a:rPr sz="1400" b="1" spc="48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400" b="1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1400" b="1" spc="6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</a:t>
            </a:r>
            <a:r>
              <a:rPr sz="1400" b="1" spc="6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них</a:t>
            </a:r>
            <a:r>
              <a:rPr sz="1400" b="1" spc="7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пациентов,</a:t>
            </a:r>
            <a:r>
              <a:rPr sz="1400" b="1" spc="3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обеспеченных</a:t>
            </a:r>
            <a:r>
              <a:rPr sz="1400" b="1" spc="3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spc="3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отчетном</a:t>
            </a:r>
            <a:r>
              <a:rPr sz="1400" b="1" spc="3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</a:t>
            </a:r>
            <a:r>
              <a:rPr sz="1400" b="1" spc="3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системами</a:t>
            </a:r>
            <a:r>
              <a:rPr sz="1400" b="1" spc="3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непрерывного мониторинга глюкозы </a:t>
            </a:r>
            <a:r>
              <a:rPr sz="1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r>
              <a:rPr sz="1400" b="1" u="sng" dirty="0">
                <a:solidFill>
                  <a:srgbClr val="FF0000"/>
                </a:solidFill>
                <a:uFill>
                  <a:solidFill>
                    <a:srgbClr val="FE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400" b="1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247650" algn="just">
              <a:lnSpc>
                <a:spcPct val="100000"/>
              </a:lnSpc>
            </a:pP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i="1" spc="47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данных</a:t>
            </a:r>
            <a:r>
              <a:rPr sz="1400" b="1" i="1" spc="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таблицах</a:t>
            </a:r>
            <a:r>
              <a:rPr sz="1400" b="1" i="1" spc="48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указывают</a:t>
            </a:r>
            <a:r>
              <a:rPr sz="1400" b="1" i="1" spc="48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</a:t>
            </a:r>
            <a:r>
              <a:rPr sz="1400" b="1" i="1" spc="47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пациентов,</a:t>
            </a:r>
            <a:r>
              <a:rPr sz="1400" b="1" i="1" spc="47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имевших</a:t>
            </a:r>
            <a:r>
              <a:rPr sz="1400" b="1" i="1" spc="46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право</a:t>
            </a:r>
            <a:r>
              <a:rPr sz="1400" b="1" i="1" spc="48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1400" b="1" i="1" spc="48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системами</a:t>
            </a:r>
            <a:r>
              <a:rPr sz="1400" b="1" i="1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непрерывного</a:t>
            </a:r>
            <a:r>
              <a:rPr sz="1400" b="1" i="1" spc="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</a:t>
            </a:r>
            <a:r>
              <a:rPr sz="1400" b="1" i="1" spc="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глюкозы</a:t>
            </a:r>
            <a:r>
              <a:rPr sz="1400" b="1" i="1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z="1400" b="1" i="1" spc="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обеспеченных</a:t>
            </a:r>
            <a:r>
              <a:rPr sz="1400" b="1" i="1" spc="4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ими</a:t>
            </a:r>
            <a:r>
              <a:rPr sz="1400" b="1" i="1" spc="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i="1" spc="2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отчетном</a:t>
            </a:r>
            <a:r>
              <a:rPr sz="1400" b="1" i="1" spc="3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2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i="1" spc="18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рамках</a:t>
            </a:r>
            <a:r>
              <a:rPr sz="1400" b="1" i="1" spc="19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реализации</a:t>
            </a:r>
            <a:r>
              <a:rPr sz="1400" b="1" i="1" spc="19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мероприятий</a:t>
            </a:r>
            <a:r>
              <a:rPr sz="1400" b="1" i="1" spc="204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федерального</a:t>
            </a:r>
            <a:r>
              <a:rPr sz="1400" b="1" i="1" spc="19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проекта</a:t>
            </a:r>
            <a:r>
              <a:rPr sz="1400" b="1" i="1" spc="18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«Борьба</a:t>
            </a:r>
            <a:r>
              <a:rPr sz="1400" b="1" i="1" spc="19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sz="1400" b="1" i="1" spc="18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сахарным диабетом»</a:t>
            </a:r>
            <a:r>
              <a:rPr sz="1400" b="1" i="1" spc="-3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sz="1400" b="1" i="1" spc="-6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обеспечению</a:t>
            </a:r>
            <a:r>
              <a:rPr sz="1400" b="1" i="1" spc="-4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системами</a:t>
            </a:r>
            <a:r>
              <a:rPr sz="1400" b="1" i="1" spc="-1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непрерывного</a:t>
            </a:r>
            <a:r>
              <a:rPr sz="1400" b="1" i="1" spc="-5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мониторинга</a:t>
            </a:r>
            <a:r>
              <a:rPr sz="1400" b="1" i="1" spc="-55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глюкозы.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>
              <a:spcBef>
                <a:spcPts val="160"/>
              </a:spcBef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Добавлены</a:t>
            </a:r>
            <a:r>
              <a:rPr lang="ru-RU" sz="16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таблицы</a:t>
            </a:r>
            <a:r>
              <a:rPr lang="ru-RU" sz="1600" b="1" spc="-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1010,</a:t>
            </a:r>
            <a:r>
              <a:rPr lang="ru-RU" sz="16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1610,</a:t>
            </a:r>
            <a:r>
              <a:rPr lang="ru-RU" sz="16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2010,</a:t>
            </a:r>
            <a:r>
              <a:rPr lang="ru-RU" sz="16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2210,</a:t>
            </a:r>
            <a:r>
              <a:rPr lang="ru-RU" sz="1600" b="1" spc="-25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3011,</a:t>
            </a:r>
            <a:r>
              <a:rPr lang="ru-RU" sz="1600" b="1" spc="-3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4010</a:t>
            </a:r>
            <a:endParaRPr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" marR="5080">
              <a:lnSpc>
                <a:spcPct val="100000"/>
              </a:lnSpc>
              <a:spcBef>
                <a:spcPts val="5"/>
              </a:spcBef>
              <a:tabLst>
                <a:tab pos="732790" algn="l"/>
                <a:tab pos="7376159" algn="l"/>
              </a:tabLst>
            </a:pPr>
            <a:endParaRPr lang="ru-RU" sz="1800" b="1" dirty="0" smtClean="0">
              <a:solidFill>
                <a:srgbClr val="ED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" marR="5080">
              <a:lnSpc>
                <a:spcPct val="100000"/>
              </a:lnSpc>
              <a:spcBef>
                <a:spcPts val="5"/>
              </a:spcBef>
              <a:tabLst>
                <a:tab pos="732790" algn="l"/>
                <a:tab pos="7376159" algn="l"/>
              </a:tabLst>
            </a:pPr>
            <a:r>
              <a:rPr sz="1400" b="1" dirty="0" err="1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Число</a:t>
            </a:r>
            <a:r>
              <a:rPr sz="1400" b="1" spc="320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физических</a:t>
            </a:r>
            <a:r>
              <a:rPr sz="1400" b="1" spc="32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лиц</a:t>
            </a:r>
            <a:r>
              <a:rPr sz="1400" b="1" spc="31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sz="1400" b="1" spc="32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анормальной</a:t>
            </a:r>
            <a:r>
              <a:rPr sz="1400" b="1" spc="32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прибавкой</a:t>
            </a:r>
            <a:r>
              <a:rPr sz="1400" b="1" spc="31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массы</a:t>
            </a:r>
            <a:r>
              <a:rPr sz="1400" b="1" spc="31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тела</a:t>
            </a:r>
            <a:r>
              <a:rPr sz="1400" b="1" spc="32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(R63.5)</a:t>
            </a:r>
            <a:r>
              <a:rPr sz="1400" b="1" spc="32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10" dirty="0" err="1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всего</a:t>
            </a:r>
            <a:r>
              <a:rPr sz="1400" b="1" spc="-1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spc="-50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400" b="1" u="sng" dirty="0" smtClean="0">
                <a:solidFill>
                  <a:srgbClr val="ED0000"/>
                </a:solidFill>
                <a:uFill>
                  <a:solidFill>
                    <a:srgbClr val="EC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400" b="1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sz="1400" b="1" spc="-25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другие</a:t>
            </a:r>
            <a:r>
              <a:rPr sz="1400" b="1" spc="-2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уточненные</a:t>
            </a:r>
            <a:r>
              <a:rPr sz="1400" b="1" spc="-2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нарушения обмена</a:t>
            </a:r>
            <a:r>
              <a:rPr sz="1400" b="1" spc="-2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веществ (Е88.8)</a:t>
            </a:r>
            <a:r>
              <a:rPr sz="1400" b="1" spc="-3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400" b="1" spc="-2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u="sng" dirty="0">
                <a:solidFill>
                  <a:srgbClr val="ED0000"/>
                </a:solidFill>
                <a:uFill>
                  <a:solidFill>
                    <a:srgbClr val="EC0000"/>
                  </a:solidFill>
                </a:u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sz="1400" b="1" spc="-5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00000"/>
              </a:lnSpc>
              <a:spcBef>
                <a:spcPts val="100"/>
              </a:spcBef>
            </a:pPr>
            <a:endParaRPr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">
              <a:lnSpc>
                <a:spcPct val="100000"/>
              </a:lnSpc>
            </a:pP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i="1" spc="-5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графу</a:t>
            </a:r>
            <a:r>
              <a:rPr sz="1400" b="1" i="1" spc="-5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</a:t>
            </a:r>
            <a:r>
              <a:rPr sz="1400" b="1" i="1" spc="-4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включается</a:t>
            </a:r>
            <a:r>
              <a:rPr sz="1400" b="1" i="1" spc="-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«метаболический</a:t>
            </a:r>
            <a:r>
              <a:rPr sz="1400" b="1" i="1" spc="-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 err="1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синдром</a:t>
            </a:r>
            <a:r>
              <a:rPr sz="1400" b="1" i="1" spc="-10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400" b="1" i="1" spc="-35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ru-RU" sz="1400" b="1" i="1" spc="-3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1400" b="1" i="1" spc="-45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графу</a:t>
            </a:r>
            <a:r>
              <a:rPr sz="1400" b="1" i="1" spc="-5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sz="1400" b="1" i="1" spc="-4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</a:t>
            </a:r>
            <a:r>
              <a:rPr sz="1400" b="1" i="1" spc="-45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«морбидное</a:t>
            </a:r>
            <a:r>
              <a:rPr sz="1400" b="1" i="1" spc="-3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1400" b="1" i="1" spc="-10" dirty="0" err="1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ожирение</a:t>
            </a:r>
            <a:r>
              <a:rPr sz="1400" b="1" i="1" spc="-10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1400" b="1" i="1" spc="-10" dirty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400" b="1" i="1" spc="-10" dirty="0" smtClean="0">
                <a:solidFill>
                  <a:srgbClr val="ED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</a:p>
          <a:p>
            <a:pPr marL="46990">
              <a:lnSpc>
                <a:spcPct val="100000"/>
              </a:lnSpc>
            </a:pPr>
            <a:endParaRPr lang="ru-RU" sz="1400" b="1" i="1" spc="-10" dirty="0">
              <a:solidFill>
                <a:srgbClr val="ED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6990">
              <a:lnSpc>
                <a:spcPct val="100000"/>
              </a:lnSpc>
            </a:pPr>
            <a:endParaRPr lang="ru-RU" sz="1600" b="1" i="1" spc="-10" dirty="0" smtClean="0">
              <a:solidFill>
                <a:srgbClr val="ED0000"/>
              </a:solidFill>
              <a:latin typeface="Times New Roman"/>
              <a:cs typeface="Times New Roman"/>
            </a:endParaRPr>
          </a:p>
          <a:p>
            <a:pPr marL="46990">
              <a:lnSpc>
                <a:spcPct val="100000"/>
              </a:lnSpc>
            </a:pPr>
            <a:endParaRPr lang="ru-RU" sz="1600" b="1" i="1" spc="-10" dirty="0">
              <a:solidFill>
                <a:srgbClr val="ED0000"/>
              </a:solidFill>
              <a:latin typeface="Times New Roman"/>
              <a:cs typeface="Times New Roman"/>
            </a:endParaRPr>
          </a:p>
          <a:p>
            <a:pPr marL="46990">
              <a:lnSpc>
                <a:spcPct val="100000"/>
              </a:lnSpc>
            </a:pPr>
            <a:endParaRPr lang="ru-RU" sz="1600" b="1" i="1" spc="-10" dirty="0" smtClean="0">
              <a:solidFill>
                <a:srgbClr val="ED0000"/>
              </a:solidFill>
              <a:latin typeface="Times New Roman"/>
              <a:cs typeface="Times New Roman"/>
            </a:endParaRPr>
          </a:p>
          <a:p>
            <a:pPr marL="46990">
              <a:lnSpc>
                <a:spcPct val="100000"/>
              </a:lnSpc>
            </a:pPr>
            <a:endParaRPr sz="1600" dirty="0">
              <a:latin typeface="Times New Roman"/>
              <a:cs typeface="Times New Roman"/>
            </a:endParaRPr>
          </a:p>
        </p:txBody>
      </p:sp>
      <p:sp>
        <p:nvSpPr>
          <p:cNvPr id="11" name="object 8"/>
          <p:cNvSpPr txBox="1">
            <a:spLocks/>
          </p:cNvSpPr>
          <p:nvPr/>
        </p:nvSpPr>
        <p:spPr>
          <a:xfrm>
            <a:off x="506428" y="1231265"/>
            <a:ext cx="8136890" cy="284052"/>
          </a:xfrm>
          <a:prstGeom prst="rect">
            <a:avLst/>
          </a:prstGeom>
          <a:solidFill>
            <a:srgbClr val="A7D2FF"/>
          </a:solidFill>
          <a:ln w="9144">
            <a:solidFill>
              <a:srgbClr val="000000"/>
            </a:solidFill>
          </a:ln>
        </p:spPr>
        <p:txBody>
          <a:bodyPr vert="horz" wrap="square" lIns="0" tIns="37465" rIns="0" bIns="0" rtlCol="0">
            <a:spAutoFit/>
          </a:bodyPr>
          <a:lstStyle>
            <a:lvl1pPr>
              <a:defRPr sz="2400" b="1" i="0">
                <a:solidFill>
                  <a:schemeClr val="bg1"/>
                </a:solidFill>
                <a:latin typeface="Arial"/>
                <a:ea typeface="+mj-ea"/>
                <a:cs typeface="Arial"/>
              </a:defRPr>
            </a:lvl1pPr>
          </a:lstStyle>
          <a:p>
            <a:pPr algn="ctr">
              <a:spcBef>
                <a:spcPts val="295"/>
              </a:spcBef>
            </a:pP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Добавлены</a:t>
            </a:r>
            <a:r>
              <a:rPr lang="ru-RU" sz="1600" spc="-2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</a:t>
            </a:r>
            <a:r>
              <a:rPr lang="ru-RU" sz="1600" spc="-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3006,</a:t>
            </a:r>
            <a:r>
              <a:rPr lang="ru-RU" sz="1600" spc="-25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spc="-10" dirty="0" smtClean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4006: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66209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394716" y="115824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3154680" marR="401955" indent="-2743835">
              <a:lnSpc>
                <a:spcPct val="100000"/>
              </a:lnSpc>
              <a:spcBef>
                <a:spcPts val="59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ИЗМЕНЕНИЯ,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ВНОСИМЫЕ</a:t>
            </a:r>
            <a:r>
              <a:rPr sz="16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ФОРМУ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 СТАТИСТИЧЕСКОГО НАБЛЮДЕНИЯ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726" y="838200"/>
            <a:ext cx="8920360" cy="50479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478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394716" y="115824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3154680" marR="401955" indent="-2743835">
              <a:lnSpc>
                <a:spcPct val="100000"/>
              </a:lnSpc>
              <a:spcBef>
                <a:spcPts val="59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ИЗМЕНЕНИЯ,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ВНОСИМЫЕ</a:t>
            </a:r>
            <a:r>
              <a:rPr sz="16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ФОРМУ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 СТАТИСТИЧЕСКОГО НАБЛЮДЕНИЯ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" y="816555"/>
            <a:ext cx="8981694" cy="5685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06" y="1524000"/>
            <a:ext cx="8266694" cy="2708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118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394716" y="115824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3154680" marR="401955" indent="-2743835">
              <a:lnSpc>
                <a:spcPct val="100000"/>
              </a:lnSpc>
              <a:spcBef>
                <a:spcPts val="59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ИЗМЕНЕНИЯ,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ВНОСИМЫЕ</a:t>
            </a:r>
            <a:r>
              <a:rPr sz="16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ФОРМУ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 СТАТИСТИЧЕСКОГО НАБЛЮДЕНИЯ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19" y="939090"/>
            <a:ext cx="8808181" cy="713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1" y="1773202"/>
            <a:ext cx="8946418" cy="4079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" y="6279696"/>
            <a:ext cx="9098819" cy="4100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468297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bject 7"/>
          <p:cNvSpPr txBox="1"/>
          <p:nvPr/>
        </p:nvSpPr>
        <p:spPr>
          <a:xfrm>
            <a:off x="394716" y="115824"/>
            <a:ext cx="8374380" cy="568745"/>
          </a:xfrm>
          <a:prstGeom prst="rect">
            <a:avLst/>
          </a:prstGeom>
          <a:solidFill>
            <a:srgbClr val="006FC0"/>
          </a:solidFill>
        </p:spPr>
        <p:txBody>
          <a:bodyPr vert="horz" wrap="square" lIns="0" tIns="75565" rIns="0" bIns="0" rtlCol="0">
            <a:spAutoFit/>
          </a:bodyPr>
          <a:lstStyle/>
          <a:p>
            <a:pPr marL="3154680" marR="401955" indent="-2743835">
              <a:lnSpc>
                <a:spcPct val="100000"/>
              </a:lnSpc>
              <a:spcBef>
                <a:spcPts val="595"/>
              </a:spcBef>
            </a:pP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ИЗМЕНЕНИЯ,</a:t>
            </a:r>
            <a:r>
              <a:rPr sz="1600" b="1" spc="-7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ВНОСИМЫЕ</a:t>
            </a:r>
            <a:r>
              <a:rPr sz="1600" b="1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В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ФОРМУ</a:t>
            </a:r>
            <a:r>
              <a:rPr sz="1600" b="1" spc="-6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10" dirty="0">
                <a:solidFill>
                  <a:srgbClr val="FFFFFF"/>
                </a:solidFill>
                <a:latin typeface="Arial"/>
                <a:cs typeface="Arial"/>
              </a:rPr>
              <a:t>ФЕДЕРАЛЬНОГО СТАТИСТИЧЕСКОГО НАБЛЮДЕНИЯ</a:t>
            </a:r>
            <a:r>
              <a:rPr sz="1600" b="1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dirty="0">
                <a:solidFill>
                  <a:srgbClr val="FFFFFF"/>
                </a:solidFill>
                <a:latin typeface="Arial"/>
                <a:cs typeface="Arial"/>
              </a:rPr>
              <a:t>№</a:t>
            </a:r>
            <a:r>
              <a:rPr sz="1600" b="1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1600" b="1" spc="-25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1600" dirty="0">
              <a:latin typeface="Arial"/>
              <a:cs typeface="Arial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799992"/>
            <a:ext cx="9133885" cy="5974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8760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78" y="533400"/>
            <a:ext cx="8953500" cy="5715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7478" y="990600"/>
            <a:ext cx="906780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/>
          </a:p>
        </p:txBody>
      </p:sp>
      <p:pic>
        <p:nvPicPr>
          <p:cNvPr id="6" name="object 2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963667" y="580940"/>
            <a:ext cx="4709565" cy="5619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0248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47022"/>
            <a:ext cx="8839200" cy="572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495" y="1094094"/>
            <a:ext cx="8713766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8628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47022"/>
            <a:ext cx="8839200" cy="572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341" y="1315629"/>
            <a:ext cx="8701318" cy="4614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08487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05216"/>
            <a:ext cx="8991600" cy="454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556612" y="1777062"/>
            <a:ext cx="8400757" cy="33368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</a:t>
            </a:r>
            <a:r>
              <a:rPr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Форма</a:t>
            </a:r>
            <a:r>
              <a:rPr sz="2400" spc="-4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формируется</a:t>
            </a:r>
            <a:r>
              <a:rPr sz="24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r>
              <a:rPr sz="24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основании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сведений</a:t>
            </a:r>
            <a:r>
              <a:rPr sz="24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пациентах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 </a:t>
            </a:r>
            <a:r>
              <a:rPr sz="2400" spc="-1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получавших</a:t>
            </a:r>
            <a:r>
              <a:rPr sz="2400" spc="-5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spc="-5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медицинскую</a:t>
            </a:r>
            <a:r>
              <a:rPr sz="2400" spc="-4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400" spc="-4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помощь</a:t>
            </a:r>
            <a:r>
              <a:rPr sz="2400" spc="-4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амбулаторных</a:t>
            </a:r>
            <a:r>
              <a:rPr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условиях</a:t>
            </a:r>
            <a:r>
              <a:rPr sz="2400" spc="-6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января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31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декабря</a:t>
            </a:r>
            <a:r>
              <a:rPr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202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</a:t>
            </a:r>
            <a:r>
              <a:rPr sz="2400" spc="-5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года</a:t>
            </a:r>
            <a:r>
              <a:rPr lang="ru-RU" sz="2400" spc="-2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1060" lvl="1" algn="l">
              <a:tabLst>
                <a:tab pos="1263650" algn="l"/>
              </a:tabLst>
            </a:pPr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1060" lvl="1" algn="l">
              <a:tabLst>
                <a:tab pos="1263650" algn="l"/>
              </a:tabLst>
            </a:pPr>
            <a:r>
              <a:rPr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2400" spc="-4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отчет</a:t>
            </a:r>
            <a:r>
              <a:rPr sz="24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sz="24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форме</a:t>
            </a:r>
            <a:r>
              <a:rPr sz="2400" spc="-2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включаются</a:t>
            </a:r>
            <a:r>
              <a:rPr sz="24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сведения</a:t>
            </a:r>
            <a:r>
              <a:rPr sz="24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24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числе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2700" marR="5080" algn="l"/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зарегистрированных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данном</a:t>
            </a:r>
            <a:r>
              <a:rPr sz="2400" spc="-3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учреждении</a:t>
            </a:r>
            <a:r>
              <a:rPr sz="24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sz="24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пациентов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заболеваний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</a:t>
            </a:r>
            <a:r>
              <a:rPr sz="24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</a:t>
            </a:r>
            <a:r>
              <a:rPr sz="2400" spc="-6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больных</a:t>
            </a:r>
            <a:r>
              <a:rPr sz="2400" spc="-4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заболеваниями,</a:t>
            </a:r>
            <a:r>
              <a:rPr sz="2400" spc="-6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поводу</a:t>
            </a:r>
            <a:r>
              <a:rPr sz="2400" spc="-5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которых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они</a:t>
            </a:r>
            <a:r>
              <a:rPr sz="2400" spc="-4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находятся</a:t>
            </a:r>
            <a:r>
              <a:rPr sz="2400" spc="-5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25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</a:t>
            </a:r>
            <a:r>
              <a:rPr lang="ru-RU" sz="2400" spc="-25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диспансерным</a:t>
            </a:r>
            <a:r>
              <a:rPr sz="2400" spc="-135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sz="2400" spc="-1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наблюдением</a:t>
            </a:r>
            <a:r>
              <a:rPr lang="ru-RU" sz="2400" spc="-1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862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47022"/>
            <a:ext cx="8839200" cy="572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132" y="1828800"/>
            <a:ext cx="8646969" cy="36575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00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814" y="747021"/>
            <a:ext cx="8839200" cy="572334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76078" y="843677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Пациенты с острыми, повторными инфарктами миокарда острыми нарушениями мозгового кровообращения наблюдаются в течение 28 и 30 дней, а затем снимаются с диспансерного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учета, поэтому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графе 15 таблиц 1000, 2000, 3000, 4000 показываем пациентов, которые заболели в декабре текущего года</a:t>
            </a:r>
          </a:p>
          <a:p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Пациенты с острыми пневмониями наблюдаются в течение 6 месяцев, а затем снимаются с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диспансерного учета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поэтому в графе 15 таблиц 1000, 2000, 3000 и 4000 показываем пациентов, которые заболели во втором полугодии отчетного года.                    </a:t>
            </a:r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переболевшие острой пневмонией, могут находится под диспансерном наблюдением до 12 месяцев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3854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633130"/>
            <a:ext cx="88392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974416"/>
            <a:ext cx="85344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После заполнения формы 12 необходимо провести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внутриформенный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межформенный</a:t>
            </a:r>
            <a:r>
              <a:rPr lang="ru-RU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межгодовой контроли.</a:t>
            </a:r>
          </a:p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составлении отчета по форме 12 необходимо сверять данные по отдельным строкам с профильными специалистами.</a:t>
            </a:r>
          </a:p>
          <a:p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межгодовой разнице зарегистрированных заболеваний на 10% и</a:t>
            </a: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более, необходимо предоставить пояснительную записку</a:t>
            </a:r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36081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13514"/>
            <a:ext cx="9144000" cy="3030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098880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51" y="0"/>
            <a:ext cx="903949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747612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33130"/>
            <a:ext cx="88392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8187" y="977411"/>
            <a:ext cx="779115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составлении отчета по форме 12 необходимо сверять данные по отдельным строкам с профильными специалистами.</a:t>
            </a:r>
          </a:p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статистического наблюдения, с которыми может сверяться форма №12: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№2 форма Росздравнадзора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РОССТАТ №7, 8,9,10,11,14,15,32,33 ,34,36,57,61,65  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обратить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форму №65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 хронических вирусных гепатитах» 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обратить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новую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 №11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от заболеваниях наркологическими расстройствами»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8823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633130"/>
            <a:ext cx="88392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368187" y="977411"/>
            <a:ext cx="7791157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 составлении отчета по форме 12 необходимо сверять данные по отдельным строкам с профильными специалистами.</a:t>
            </a:r>
          </a:p>
          <a:p>
            <a:endParaRPr lang="ru-RU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статистического наблюдения, с которыми может сверяться форма №12: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№2 форма Росздравнадзора</a:t>
            </a:r>
          </a:p>
          <a:p>
            <a:pPr marL="285750" indent="-285750">
              <a:buFontTx/>
              <a:buChar char="-"/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Формы РОССТАТ №7, 8,9,10,11,14,15,32,33 ,34,36,57,61,65  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обратить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на форму №65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 хронических вирусных гепатитах» 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обратить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внимание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dirty="0" smtClean="0">
                <a:solidFill>
                  <a:srgbClr val="FFFF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новую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форму №11 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«Сведения от заболеваниях наркологическими расстройствами»</a:t>
            </a:r>
          </a:p>
          <a:p>
            <a:pPr algn="ctr"/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1707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6700" y="1590758"/>
            <a:ext cx="8839200" cy="32153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85800" y="1600199"/>
            <a:ext cx="747354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4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4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ru-RU" sz="4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Благодарю за внимание</a:t>
            </a:r>
            <a:endParaRPr lang="ru-RU" sz="4000" dirty="0" smtClean="0">
              <a:solidFill>
                <a:schemeClr val="bg1"/>
              </a:solidFill>
            </a:endParaRPr>
          </a:p>
          <a:p>
            <a:pPr marL="285750" indent="-285750">
              <a:buFontTx/>
              <a:buChar char="-"/>
            </a:pPr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72989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452" y="635153"/>
            <a:ext cx="88392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2898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ctr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Calibri"/>
              <a:cs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2400" y="990600"/>
            <a:ext cx="90678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/>
          </a:p>
          <a:p>
            <a:endParaRPr lang="ru-RU" sz="1400" dirty="0"/>
          </a:p>
          <a:p>
            <a:endParaRPr lang="ru-RU" sz="1400" dirty="0" smtClean="0"/>
          </a:p>
          <a:p>
            <a:endParaRPr lang="ru-RU" sz="1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69033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4800" y="974416"/>
            <a:ext cx="8534400" cy="42780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Указания</a:t>
            </a:r>
            <a:r>
              <a:rPr lang="ru-RU" sz="4400" dirty="0" smtClean="0">
                <a:solidFill>
                  <a:schemeClr val="bg1"/>
                </a:solidFill>
              </a:rPr>
              <a:t> по заполнению формы федерального статистического наблюдения</a:t>
            </a:r>
          </a:p>
          <a:p>
            <a:endParaRPr lang="ru-RU" sz="4400" dirty="0">
              <a:solidFill>
                <a:schemeClr val="bg1"/>
              </a:solidFill>
            </a:endParaRPr>
          </a:p>
          <a:p>
            <a:endParaRPr lang="ru-RU" dirty="0" smtClean="0">
              <a:solidFill>
                <a:schemeClr val="bg1"/>
              </a:solidFill>
            </a:endParaRPr>
          </a:p>
          <a:p>
            <a:endParaRPr lang="ru-RU" dirty="0">
              <a:solidFill>
                <a:schemeClr val="bg1"/>
              </a:solidFill>
            </a:endParaRPr>
          </a:p>
          <a:p>
            <a:pPr algn="ctr"/>
            <a:r>
              <a:rPr lang="ru-RU" sz="6000" dirty="0" smtClean="0">
                <a:solidFill>
                  <a:schemeClr val="bg1"/>
                </a:solidFill>
              </a:rPr>
              <a:t>Изменений нет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20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05216"/>
            <a:ext cx="8991600" cy="4541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556612" y="1777062"/>
            <a:ext cx="8400757" cy="304442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Форма 12 собирается в двух разрезах: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00 – заболеваемость всего населения субъекта РФ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01 – заболеваемость сельского населения субъекта РФ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все таблицы и </a:t>
            </a:r>
            <a:r>
              <a:rPr lang="ru-RU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заполняются по всем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строкам и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графам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закрещенные </a:t>
            </a:r>
            <a:r>
              <a:rPr lang="ru-RU" sz="2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графоклетки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заполняются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8961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838200"/>
            <a:ext cx="8991600" cy="54957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04800" y="1073570"/>
            <a:ext cx="8763000" cy="526041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Calibri"/>
                <a:cs typeface="Calibri"/>
              </a:rPr>
              <a:t> </a:t>
            </a: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ФМБА, РЖД и другие ведомства не представляют свою информацию в территориальные органы управления здравоохранения. Каждое ведомство собирает свою отчетность и самостоятельно решает вопросы с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Министерством здравоохранения Российской Федерации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sz="2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Организация, имеющая в своем составе подразделения,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оказывающие медицинскую помощь в амбулаторных условиях и ведущая только консультативный прием, составляет форму по соответствующим строкам лишь в том случае, если в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данной организации у пациентов не только выявляются эти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заболевания, но и осуществляется их лечение, а также и диспансерное наблюдение за пациентами</a:t>
            </a:r>
          </a:p>
        </p:txBody>
      </p:sp>
    </p:spTree>
    <p:extLst>
      <p:ext uri="{BB962C8B-B14F-4D97-AF65-F5344CB8AC3E}">
        <p14:creationId xmlns:p14="http://schemas.microsoft.com/office/powerpoint/2010/main" val="3372072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21" y="609600"/>
            <a:ext cx="8866848" cy="58674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23566" y="1091346"/>
            <a:ext cx="8400757" cy="4496103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В форму включают один раз в год сведения об основном, фоновом, конкурирующем и сопутствующем заболеваниях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Сведения об осложнениях основного и других заболеваний в форму не включают.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Пациенты, имеющие два и более заболевания, показываются по соответствующим строкам по числу выявленных и зарегистрированных заболеваний.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В форму 12 не включают сведения о заболеваниях с кодами по МКБ-10, отмеченных звездочкой (*).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sz="2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Форму 12 не включают сведения о подозрении на заболевание.</a:t>
            </a:r>
            <a:endParaRPr sz="24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53590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52400"/>
            <a:ext cx="8844932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555280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/>
                <a:cs typeface="Calibri"/>
              </a:rPr>
              <a:t>      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Основным источником формирования данных для заполнения формы 12 служит учетная форма № 025/1-у «Талон пациента, получающего медицинскую помощь в амбулаторных условиях», утвержденная приказом Минздрава России от 13 мая 2025 г. № 274н.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1060" lvl="1" algn="l">
              <a:tabLst>
                <a:tab pos="126365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Данный талон заполняется в поликлинике, при обращении пациента за медицинской помощью. Если пациент обратился за медицинской помощью, минуя поликлинику, в стационар, то  «Талон пациента…» заполняют в поликлинике после выписки пациента из стационара на основании «Выписного эпикриза».</a:t>
            </a:r>
          </a:p>
          <a:p>
            <a:pPr marL="861060" lvl="1" algn="l">
              <a:tabLst>
                <a:tab pos="126365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пациент пришел на прием, то в Талоне производится отметка  о регистрации всех выявленных заболеваний во время госпитализации . </a:t>
            </a:r>
            <a:endParaRPr lang="ru-RU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861060" lvl="1" algn="l">
              <a:tabLst>
                <a:tab pos="1263650" algn="l"/>
              </a:tabLst>
            </a:pP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пациент на прием не пришел, то Талоне производится отметка  о регистрации всех выявленных заболеваний во время госпитализации, на основании выписки, без отметки о посещении. Талон амбулаторного пациента может быть заполнен в </a:t>
            </a:r>
            <a:r>
              <a:rPr lang="ru-RU" sz="2000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стационаре и передан в поликлинику</a:t>
            </a:r>
            <a:r>
              <a:rPr lang="ru-RU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623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759" y="304800"/>
            <a:ext cx="8991600" cy="58372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200"/>
            <a:ext cx="8400757" cy="369075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/>
                <a:cs typeface="Calibri"/>
              </a:rPr>
              <a:t>   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dirty="0" smtClean="0">
              <a:solidFill>
                <a:schemeClr val="bg1"/>
              </a:solidFill>
              <a:latin typeface="Calibri"/>
              <a:cs typeface="Calibri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dirty="0">
              <a:solidFill>
                <a:schemeClr val="bg1"/>
              </a:solidFill>
              <a:latin typeface="Calibri"/>
              <a:cs typeface="Calibri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/>
                <a:cs typeface="Calibri"/>
              </a:rPr>
              <a:t>  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Регистрация заболеваний в форме 12 осуществляется по году рождения.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lang="ru-RU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Если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отчетном году ребенку исполняется 15 лет (с 1 января – по 31 декабря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), то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он считается подростком; 18 лет – взрослым, т.е. переход из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одной возрастной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группы в другую производится на начало года в не зависимости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от того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когда у ребёнка или подростка день рождения. При этом вся их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ранее известная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заболеваемость показывается в графе 4 – всего, а вновь выявленная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текущем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году в первичной заболеваемости (графы 9 и 10 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 подростков</a:t>
            </a:r>
            <a:r>
              <a:rPr lang="ru-RU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графа 9 у взрослых) соответствующих таблиц.</a:t>
            </a:r>
            <a:endParaRPr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65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304800"/>
            <a:ext cx="8772378" cy="640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object 2"/>
          <p:cNvSpPr txBox="1"/>
          <p:nvPr/>
        </p:nvSpPr>
        <p:spPr>
          <a:xfrm>
            <a:off x="381000" y="457199"/>
            <a:ext cx="8400757" cy="113364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r>
              <a:rPr lang="ru-RU" dirty="0" smtClean="0">
                <a:solidFill>
                  <a:schemeClr val="bg1"/>
                </a:solidFill>
                <a:latin typeface="Calibri"/>
                <a:cs typeface="Calibri"/>
              </a:rPr>
              <a:t>      </a:t>
            </a:r>
            <a:r>
              <a:rPr lang="ru-RU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формы 12 заполняются в соответствии с возрастом пациентов, проживающих в районе обслуживания медицинской организации</a:t>
            </a:r>
          </a:p>
          <a:p>
            <a:pPr marL="230505" algn="l">
              <a:spcBef>
                <a:spcPts val="100"/>
              </a:spcBef>
              <a:tabLst>
                <a:tab pos="632460" algn="l"/>
              </a:tabLst>
            </a:pPr>
            <a:endParaRPr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28600" y="1301020"/>
            <a:ext cx="88392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(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подстрочники) 1000, 1100, 1001, 1002, 1003, 1004, 1005, 1006, 1007, 1009, 1010: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(0 - 14 лет включительно) – в таблицы включаются дети в возрасте от 0 до 14 лет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которым исполняется 15 лет в отчетном году, автоматически переходят в таблицу 2000 Дети (15 - 17 лет включительно)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0 - 4 года, графа 5, включает детей от 0 до 4 лет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Возраст 5 – 9 лет, графа 6, включает детей от 5 до 9 лет 11 месяцев 29 дней</a:t>
            </a:r>
          </a:p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(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подстрочники) 1500, 1600, 1601, 1610, 1650, 1700, 1800, 1900: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первых трех лет жизни – в таблицы включаются дети от 0 до 2 лет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до 1 года, графа 5, включает детей от 0 до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от 1 до 3 лет, графа 6, включает детей от 1 года до 2 лет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до 1 месяца, графа 7, включает детей 1 месяца жизни (30 дней)</a:t>
            </a:r>
          </a:p>
          <a:p>
            <a:endParaRPr lang="ru-RU" sz="14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Таблицы (</a:t>
            </a:r>
            <a:r>
              <a:rPr lang="ru-RU" sz="14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подтабличники</a:t>
            </a:r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подстрочники) 2000, 2100,2200, 2001, 2003, 2004, 2005, 2006, 2007, 2009, 2010, 2210: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 (15 - 17 лет включительно) – в таблицы включаются дети в возрасте от 15 до 17 лет 11 месяцев 29 дней</a:t>
            </a:r>
          </a:p>
          <a:p>
            <a:r>
              <a:rPr lang="ru-RU" sz="14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Дети, которым исполняется 18 лет в отчетном году, автоматически переходят в таблицу 3000 Взрослые 18 лет и более.</a:t>
            </a:r>
          </a:p>
          <a:p>
            <a:endParaRPr lang="ru-RU" sz="1400" dirty="0" smtClean="0">
              <a:solidFill>
                <a:schemeClr val="bg1"/>
              </a:solidFill>
            </a:endParaRPr>
          </a:p>
          <a:p>
            <a:endParaRPr lang="ru-RU" sz="1400" dirty="0"/>
          </a:p>
        </p:txBody>
      </p:sp>
    </p:spTree>
    <p:extLst>
      <p:ext uri="{BB962C8B-B14F-4D97-AF65-F5344CB8AC3E}">
        <p14:creationId xmlns:p14="http://schemas.microsoft.com/office/powerpoint/2010/main" val="3531844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999</TotalTime>
  <Words>1414</Words>
  <Application>Microsoft Office PowerPoint</Application>
  <PresentationFormat>Экран (4:3)</PresentationFormat>
  <Paragraphs>180</Paragraphs>
  <Slides>27</Slides>
  <Notes>14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Office Theme</vt:lpstr>
      <vt:lpstr>1_Office Theme</vt:lpstr>
      <vt:lpstr>ФОРМА ФЕДЕРАЛЬНОГО СТАТИСТИЧЕСКОГО НАБЛЮДЕНИЯ № 12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Внесены изменения в таблицы 1006, 2006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Направления развития медицинскойнауки</dc:title>
  <dc:creator>Apple</dc:creator>
  <cp:lastModifiedBy>Алена Александровна Кандеева</cp:lastModifiedBy>
  <cp:revision>70</cp:revision>
  <dcterms:created xsi:type="dcterms:W3CDTF">2025-11-20T02:00:54Z</dcterms:created>
  <dcterms:modified xsi:type="dcterms:W3CDTF">2025-12-17T01:46:03Z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2025-10-13T00:00:00Z</vt:filetime>
  </property>
  <property fmtid="{D5CDD505-2E9C-101B-9397-08002B2CF9AE}" pid="3" name="Creator">
    <vt:lpwstr>Microsoft® PowerPoint® 2019</vt:lpwstr>
  </property>
  <property fmtid="{D5CDD505-2E9C-101B-9397-08002B2CF9AE}" pid="4" name="LastSaved">
    <vt:filetime>2025-11-20T00:00:00Z</vt:filetime>
  </property>
  <property fmtid="{D5CDD505-2E9C-101B-9397-08002B2CF9AE}" pid="5" name="Producer">
    <vt:lpwstr>Microsoft® PowerPoint® 2019</vt:lpwstr>
  </property>
</Properties>
</file>